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7" r:id="rId2"/>
  </p:sldIdLst>
  <p:sldSz cx="7562850" cy="10688638"/>
  <p:notesSz cx="6794500" cy="9906000"/>
  <p:embeddedFontLst>
    <p:embeddedFont>
      <p:font typeface="Calibri" pitchFamily="34" charset="0"/>
      <p:regular r:id="rId4"/>
      <p:bold r:id="rId5"/>
      <p:italic r:id="rId6"/>
      <p:boldItalic r:id="rId7"/>
    </p:embeddedFont>
    <p:embeddedFont>
      <p:font typeface="Century Gothic" pitchFamily="3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537"/>
    <a:srgbClr val="0160A0"/>
    <a:srgbClr val="DF051D"/>
    <a:srgbClr val="F04035"/>
    <a:srgbClr val="BC3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038" autoAdjust="0"/>
    <p:restoredTop sz="96247" autoAdjust="0"/>
  </p:normalViewPr>
  <p:slideViewPr>
    <p:cSldViewPr snapToGrid="0">
      <p:cViewPr>
        <p:scale>
          <a:sx n="100" d="100"/>
          <a:sy n="100" d="100"/>
        </p:scale>
        <p:origin x="-1650" y="1026"/>
      </p:cViewPr>
      <p:guideLst>
        <p:guide orient="horz" pos="3367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4"/>
            <a:ext cx="2945024" cy="49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7890" y="4"/>
            <a:ext cx="2945024" cy="49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16150" y="1239838"/>
            <a:ext cx="2362200" cy="334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135" y="4767680"/>
            <a:ext cx="5436235" cy="3899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08643"/>
            <a:ext cx="2945024" cy="49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7890" y="9408643"/>
            <a:ext cx="2945024" cy="49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7097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1241425"/>
            <a:ext cx="2359025" cy="3338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137" y="4767681"/>
            <a:ext cx="5436235" cy="389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4" tIns="45614" rIns="91254" bIns="4561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47890" y="9408644"/>
            <a:ext cx="2945025" cy="49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4" tIns="45614" rIns="91254" bIns="45614" anchor="b" anchorCtr="0">
            <a:noAutofit/>
          </a:bodyPr>
          <a:lstStyle/>
          <a:p>
            <a:pPr algn="r"/>
            <a:fld id="{00000000-1234-1234-1234-123412341234}" type="slidenum">
              <a:rPr lang="fr-FR"/>
              <a:pPr algn="r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378143" y="2494017"/>
            <a:ext cx="6806565" cy="705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54422" y="2617738"/>
            <a:ext cx="7054007" cy="6806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-1328748" y="6012594"/>
            <a:ext cx="12158326" cy="1276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-3944233" y="4799386"/>
            <a:ext cx="12158326" cy="370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567214" y="3320408"/>
            <a:ext cx="6428423" cy="229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lvl="0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597413" y="6868440"/>
            <a:ext cx="6428423" cy="2122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597413" y="4530302"/>
            <a:ext cx="6428423" cy="2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marL="457200" lvl="0" indent="-228600" algn="l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283607" y="3325355"/>
            <a:ext cx="2489438" cy="940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2899093" y="3325355"/>
            <a:ext cx="2489438" cy="940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378143" y="3389683"/>
            <a:ext cx="3341572" cy="615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3841824" y="2392573"/>
            <a:ext cx="3342884" cy="9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3841824" y="3389683"/>
            <a:ext cx="3342884" cy="615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78143" y="425567"/>
            <a:ext cx="2488126" cy="1811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2956864" y="425567"/>
            <a:ext cx="4227844" cy="912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378143" y="2236698"/>
            <a:ext cx="2488126" cy="731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482372" y="955049"/>
            <a:ext cx="4537710" cy="641318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482372" y="8365346"/>
            <a:ext cx="4537710" cy="125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78143" y="2494017"/>
            <a:ext cx="6806565" cy="705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rm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7CDB9982-73CB-DAA7-0009-291F64825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77" y="1321263"/>
            <a:ext cx="3559720" cy="7823861"/>
          </a:xfrm>
          <a:prstGeom prst="rect">
            <a:avLst/>
          </a:prstGeom>
        </p:spPr>
      </p:pic>
      <p:pic>
        <p:nvPicPr>
          <p:cNvPr id="17" name="Image 16" descr="Bande titre AppelOffres.jpg">
            <a:extLst>
              <a:ext uri="{FF2B5EF4-FFF2-40B4-BE49-F238E27FC236}">
                <a16:creationId xmlns="" xmlns:a16="http://schemas.microsoft.com/office/drawing/2014/main" id="{9EDE9829-95FC-4615-A04F-A770D7D5F2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r="3689"/>
          <a:stretch/>
        </p:blipFill>
        <p:spPr>
          <a:xfrm>
            <a:off x="1828800" y="478293"/>
            <a:ext cx="5719587" cy="1402671"/>
          </a:xfrm>
          <a:prstGeom prst="rect">
            <a:avLst/>
          </a:prstGeom>
        </p:spPr>
      </p:pic>
      <p:sp>
        <p:nvSpPr>
          <p:cNvPr id="9" name="Organigramme : Entrée manuelle 20">
            <a:extLst>
              <a:ext uri="{FF2B5EF4-FFF2-40B4-BE49-F238E27FC236}">
                <a16:creationId xmlns="" xmlns:a16="http://schemas.microsoft.com/office/drawing/2014/main" id="{F6DFA540-74B1-0BFA-BB69-AFC5982B3E60}"/>
              </a:ext>
            </a:extLst>
          </p:cNvPr>
          <p:cNvSpPr/>
          <p:nvPr/>
        </p:nvSpPr>
        <p:spPr>
          <a:xfrm rot="5400000">
            <a:off x="-767617" y="2652858"/>
            <a:ext cx="8879596" cy="734436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510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5109 h 10000"/>
              <a:gd name="connsiteX0" fmla="*/ 16 w 10000"/>
              <a:gd name="connsiteY0" fmla="*/ 4418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41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418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370"/>
                  <a:pt x="11" y="6048"/>
                  <a:pt x="16" y="4418"/>
                </a:cubicBezTo>
                <a:close/>
              </a:path>
            </a:pathLst>
          </a:custGeom>
          <a:solidFill>
            <a:srgbClr val="DF051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9" name="Google Shape;99;p13" descr="C:\Users\HP\Downloads\LOGO FR SOUS MASS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496" y="301403"/>
            <a:ext cx="1305954" cy="12096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/>
          <p:nvPr/>
        </p:nvSpPr>
        <p:spPr>
          <a:xfrm>
            <a:off x="2680450" y="977450"/>
            <a:ext cx="4883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C9F0C90-DBEB-416B-8FE2-FEAA5FFBAE41}"/>
              </a:ext>
            </a:extLst>
          </p:cNvPr>
          <p:cNvSpPr/>
          <p:nvPr/>
        </p:nvSpPr>
        <p:spPr>
          <a:xfrm>
            <a:off x="1828800" y="70571"/>
            <a:ext cx="5784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AVIS DE VENTE A GUICHET OUVERT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5A5084F-CA4E-47CD-A5AF-67AAF564D67A}"/>
              </a:ext>
            </a:extLst>
          </p:cNvPr>
          <p:cNvSpPr/>
          <p:nvPr/>
        </p:nvSpPr>
        <p:spPr>
          <a:xfrm>
            <a:off x="1828800" y="653410"/>
            <a:ext cx="571146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Vente de logements promotionnels rentrants dans  le cadre du programme d'aide directe de l'Etat au logement</a:t>
            </a:r>
          </a:p>
          <a:p>
            <a:pPr algn="ctr"/>
            <a:r>
              <a:rPr lang="fr-FR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 </a:t>
            </a:r>
            <a:r>
              <a:rPr lang="fr-FR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Morjana</a:t>
            </a:r>
            <a:r>
              <a:rPr lang="fr-FR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quartier </a:t>
            </a:r>
            <a:r>
              <a:rPr lang="fr-FR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Taddart</a:t>
            </a:r>
            <a:r>
              <a:rPr lang="fr-FR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Anza</a:t>
            </a:r>
            <a:r>
              <a:rPr lang="fr-FR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Agadir</a:t>
            </a:r>
            <a:endParaRPr lang="ar-MA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A673780-09A4-4E21-BDA9-630AA09C00E2}"/>
              </a:ext>
            </a:extLst>
          </p:cNvPr>
          <p:cNvSpPr/>
          <p:nvPr/>
        </p:nvSpPr>
        <p:spPr>
          <a:xfrm>
            <a:off x="28575" y="2085975"/>
            <a:ext cx="425955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Société Al Omrane Souss Massa met en vente à guichet ouvert, </a:t>
            </a:r>
            <a:r>
              <a:rPr lang="fr-FR" sz="20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partir du </a:t>
            </a:r>
            <a:r>
              <a:rPr lang="fr-FR" sz="20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18/09/2025</a:t>
            </a:r>
            <a:endParaRPr lang="fr-FR" sz="2000" b="1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logements promotionnels rentrants dans  le cadre du programme d'aide directe de l'Etat pour le soutien au logement 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 </a:t>
            </a:r>
            <a:r>
              <a:rPr lang="fr-FR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Morjana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 quartier </a:t>
            </a:r>
            <a:r>
              <a:rPr lang="fr-FR" sz="1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Taddart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Anza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Agadir. </a:t>
            </a:r>
            <a:endParaRPr lang="fr-FR" sz="16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L’aide 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s’élève à </a:t>
            </a:r>
            <a:r>
              <a:rPr lang="fr-FR" sz="16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70.000,00 </a:t>
            </a:r>
            <a:r>
              <a:rPr lang="fr-FR" sz="1600" b="1" u="sng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dhs</a:t>
            </a:r>
            <a:endParaRPr lang="fr-FR" sz="1600" b="1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67E6F1C3-FA74-FC26-AD4C-7E9DE0A57412}"/>
              </a:ext>
            </a:extLst>
          </p:cNvPr>
          <p:cNvSpPr txBox="1"/>
          <p:nvPr/>
        </p:nvSpPr>
        <p:spPr>
          <a:xfrm>
            <a:off x="-2711" y="8470115"/>
            <a:ext cx="6169692" cy="61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Société Al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Omrane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Souss Massa </a:t>
            </a:r>
          </a:p>
          <a:p>
            <a:pPr>
              <a:lnSpc>
                <a:spcPct val="114000"/>
              </a:lnSpc>
            </a:pP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Angle Bd 29 février &amp; Bd Cheikh Saadi,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Talborjt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BP 321. Agadir. Tél : 05.28.84.12.10 - Fax : 05.28.82.34.99</a:t>
            </a:r>
          </a:p>
          <a:p>
            <a:pPr>
              <a:lnSpc>
                <a:spcPct val="114000"/>
              </a:lnSpc>
            </a:pP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Omrane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Souss Massa est une filiale du Groupe Al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Omrane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www.alomrane.gov.ma</a:t>
            </a:r>
          </a:p>
        </p:txBody>
      </p:sp>
      <p:pic>
        <p:nvPicPr>
          <p:cNvPr id="11" name="Image 10" descr="Une image contenant texte, Police, Graphique, blanc&#10;&#10;Description générée automatiquement">
            <a:extLst>
              <a:ext uri="{FF2B5EF4-FFF2-40B4-BE49-F238E27FC236}">
                <a16:creationId xmlns="" xmlns:a16="http://schemas.microsoft.com/office/drawing/2014/main" id="{C0E695CA-BD62-71C0-DF7F-D9A6CE13B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756" y="8656023"/>
            <a:ext cx="1569417" cy="336131"/>
          </a:xfrm>
          <a:prstGeom prst="rect">
            <a:avLst/>
          </a:prstGeom>
        </p:spPr>
      </p:pic>
      <p:pic>
        <p:nvPicPr>
          <p:cNvPr id="12" name="Image 11" descr="Une image contenant texte, capture d’écran, personne, Téléphone mobile&#10;&#10;Description générée automatiquement">
            <a:extLst>
              <a:ext uri="{FF2B5EF4-FFF2-40B4-BE49-F238E27FC236}">
                <a16:creationId xmlns="" xmlns:a16="http://schemas.microsoft.com/office/drawing/2014/main" id="{D08A8375-438B-0130-405B-D1F708D2F2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86" b="4016"/>
          <a:stretch/>
        </p:blipFill>
        <p:spPr>
          <a:xfrm>
            <a:off x="-111915" y="8487132"/>
            <a:ext cx="7662477" cy="226473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86951501-A9BF-0BC3-36FA-591198CAB430}"/>
              </a:ext>
            </a:extLst>
          </p:cNvPr>
          <p:cNvSpPr txBox="1"/>
          <p:nvPr/>
        </p:nvSpPr>
        <p:spPr>
          <a:xfrm>
            <a:off x="-15810" y="7929725"/>
            <a:ext cx="6169692" cy="61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Société Al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Omrane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Souss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Massa.</a:t>
            </a:r>
          </a:p>
          <a:p>
            <a:pPr>
              <a:lnSpc>
                <a:spcPct val="114000"/>
              </a:lnSpc>
            </a:pP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Angle Bd 29 février &amp; Bd Cheikh Saadi,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Talborjt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BP 321. Agadir. Tél : 05.28.84.12.10 - Fax : 05.28.82.34.99</a:t>
            </a:r>
          </a:p>
          <a:p>
            <a:pPr>
              <a:lnSpc>
                <a:spcPct val="114000"/>
              </a:lnSpc>
            </a:pP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Omrane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Souss Massa est une filiale du Groupe Al </a:t>
            </a:r>
            <a:r>
              <a:rPr lang="fr-FR" sz="1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Omrane</a:t>
            </a:r>
            <a:r>
              <a:rPr lang="fr-FR" sz="1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www.alomrane.gov.ma</a:t>
            </a:r>
          </a:p>
        </p:txBody>
      </p:sp>
      <p:pic>
        <p:nvPicPr>
          <p:cNvPr id="14" name="Image 13" descr="Une image contenant texte, Police, Graphique, blanc&#10;&#10;Description générée automatiquement">
            <a:extLst>
              <a:ext uri="{FF2B5EF4-FFF2-40B4-BE49-F238E27FC236}">
                <a16:creationId xmlns="" xmlns:a16="http://schemas.microsoft.com/office/drawing/2014/main" id="{5E17D9B3-6AA3-EDD0-0C4B-23B318232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443" y="8140751"/>
            <a:ext cx="1569417" cy="3361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3843187-C9B0-AB5A-BEEA-F31CFB82B74B}"/>
              </a:ext>
            </a:extLst>
          </p:cNvPr>
          <p:cNvSpPr/>
          <p:nvPr/>
        </p:nvSpPr>
        <p:spPr>
          <a:xfrm>
            <a:off x="60502" y="6208895"/>
            <a:ext cx="51826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personnes intéressées sont priées de se rendre à </a:t>
            </a:r>
            <a:r>
              <a:rPr lang="fr-FR" sz="1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l’une 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agences de la société Al </a:t>
            </a:r>
            <a:r>
              <a:rPr lang="fr-FR" sz="1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Omrane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Souss Massa </a:t>
            </a:r>
            <a:endParaRPr lang="fr-FR" sz="16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à 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consulter la plate forme du Groupe Al </a:t>
            </a:r>
            <a:r>
              <a:rPr lang="fr-FR" sz="16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Omrane</a:t>
            </a: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algn="just"/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fr-FR" sz="16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www.alomrane.gov.ma</a:t>
            </a:r>
            <a:endParaRPr lang="fr-FR" sz="1600" b="1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A7E3D07-B5D5-6093-6458-DAFBCA19CFFE}"/>
              </a:ext>
            </a:extLst>
          </p:cNvPr>
          <p:cNvSpPr/>
          <p:nvPr/>
        </p:nvSpPr>
        <p:spPr>
          <a:xfrm>
            <a:off x="236254" y="7370818"/>
            <a:ext cx="518262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5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 agences commerciales sont ouvertes du lundi au samedi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51D45556-F984-69DE-52FE-5B8E3BD2F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998" y="2327575"/>
            <a:ext cx="1686519" cy="780742"/>
          </a:xfrm>
          <a:prstGeom prst="rect">
            <a:avLst/>
          </a:prstGeom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277751"/>
              </p:ext>
            </p:extLst>
          </p:nvPr>
        </p:nvGraphicFramePr>
        <p:xfrm>
          <a:off x="236254" y="4299347"/>
          <a:ext cx="4603000" cy="17936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475"/>
                <a:gridCol w="1352550"/>
                <a:gridCol w="1323975"/>
              </a:tblGrid>
              <a:tr h="386450">
                <a:tc rowSpan="2"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Type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Prix</a:t>
                      </a:r>
                      <a:r>
                        <a:rPr lang="fr-FR" baseline="0" dirty="0" smtClean="0"/>
                        <a:t> de vente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DE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A</a:t>
                      </a:r>
                      <a:endParaRPr lang="fr-F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Appartements F2</a:t>
                      </a:r>
                      <a:r>
                        <a:rPr lang="fr-FR" sz="1400" b="0" i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fr-FR" sz="1400" b="0" i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 chambre et 1 salon)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390.000,00  </a:t>
                      </a:r>
                      <a:r>
                        <a:rPr lang="fr-FR" sz="1400" b="0" i="0" u="non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Dhs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400.000,00 </a:t>
                      </a:r>
                      <a:r>
                        <a:rPr lang="fr-FR" sz="1400" b="0" i="0" u="non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Dhs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Appartements F3</a:t>
                      </a:r>
                      <a:r>
                        <a:rPr lang="fr-FR" sz="1400" b="0" i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fr-FR" sz="1400" b="0" i="0" u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(2 chambres et 1 salon)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450.000,00  </a:t>
                      </a:r>
                      <a:r>
                        <a:rPr lang="fr-FR" sz="1400" b="0" i="0" u="non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Dhs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40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480.000,00 </a:t>
                      </a:r>
                      <a:r>
                        <a:rPr lang="fr-FR" sz="1400" b="0" i="0" u="non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Dhs</a:t>
                      </a:r>
                      <a:endParaRPr lang="fr-FR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235</Words>
  <Application>Microsoft Office PowerPoint</Application>
  <PresentationFormat>Personnalisé</PresentationFormat>
  <Paragraphs>31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Thème Office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 ELMTOUGUI</dc:creator>
  <cp:lastModifiedBy>y.elmtougui</cp:lastModifiedBy>
  <cp:revision>43</cp:revision>
  <cp:lastPrinted>2025-09-04T12:18:00Z</cp:lastPrinted>
  <dcterms:modified xsi:type="dcterms:W3CDTF">2025-09-16T10:44:38Z</dcterms:modified>
</cp:coreProperties>
</file>